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Canva Sans" panose="020B0604020202020204" charset="0"/>
      <p:regular r:id="rId13"/>
    </p:embeddedFont>
    <p:embeddedFont>
      <p:font typeface="Canva Sans Bold" panose="020B0604020202020204" charset="0"/>
      <p:regular r:id="rId14"/>
    </p:embeddedFont>
    <p:embeddedFont>
      <p:font typeface="ITC Bauhaus Bold" panose="020B0604020202020204" charset="0"/>
      <p:regular r:id="rId15"/>
    </p:embeddedFont>
    <p:embeddedFont>
      <p:font typeface="ITC Bauhaus Light" panose="020B0604020202020204" charset="0"/>
      <p:regular r:id="rId16"/>
    </p:embeddedFont>
    <p:embeddedFont>
      <p:font typeface="Poppins" panose="00000500000000000000" pitchFamily="2" charset="0"/>
      <p:regular r:id="rId17"/>
    </p:embeddedFont>
    <p:embeddedFont>
      <p:font typeface="Poppins Bold" panose="00000800000000000000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94885" y="372908"/>
            <a:ext cx="15541422" cy="980844"/>
          </a:xfrm>
          <a:custGeom>
            <a:avLst/>
            <a:gdLst/>
            <a:ahLst/>
            <a:cxnLst/>
            <a:rect l="l" t="t" r="r" b="b"/>
            <a:pathLst>
              <a:path w="15541422" h="980844">
                <a:moveTo>
                  <a:pt x="0" y="0"/>
                </a:moveTo>
                <a:lnTo>
                  <a:pt x="15541422" y="0"/>
                </a:lnTo>
                <a:lnTo>
                  <a:pt x="15541422" y="980844"/>
                </a:lnTo>
                <a:lnTo>
                  <a:pt x="0" y="9808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566" b="-7566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238077" y="2119630"/>
            <a:ext cx="13811845" cy="8381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 </a:t>
            </a:r>
            <a:r>
              <a:rPr lang="en-US" sz="3399">
                <a:solidFill>
                  <a:srgbClr val="000000"/>
                </a:solidFill>
                <a:latin typeface="Canva Sans Bold"/>
              </a:rPr>
              <a:t>DEPARTMENT OF ARTIFICIAL INTELLIGENCE AND DATA SCIENCE</a:t>
            </a:r>
          </a:p>
          <a:p>
            <a:pPr algn="ctr"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Canva Sans Bold"/>
            </a:endParaR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353896"/>
                </a:solidFill>
                <a:latin typeface="Canva Sans"/>
              </a:rPr>
              <a:t> </a:t>
            </a:r>
            <a:r>
              <a:rPr lang="en-US" sz="3399">
                <a:solidFill>
                  <a:srgbClr val="353896"/>
                </a:solidFill>
                <a:latin typeface="Canva Sans Bold"/>
              </a:rPr>
              <a:t>Artificial Neural Networks and Deep Learning: 21ADG64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 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5D5FAA"/>
                </a:solidFill>
                <a:latin typeface="Canva Sans Bold"/>
              </a:rPr>
              <a:t>LA1 - Seminar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 </a:t>
            </a:r>
            <a:r>
              <a:rPr lang="en-US" sz="3399">
                <a:solidFill>
                  <a:srgbClr val="5D5FAA"/>
                </a:solidFill>
                <a:latin typeface="Canva Sans Bold"/>
              </a:rPr>
              <a:t>Title: Skip Gram Architecture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 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2D3091"/>
                </a:solidFill>
                <a:latin typeface="Canva Sans Bold"/>
              </a:rPr>
              <a:t>Presented By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 </a:t>
            </a:r>
            <a:r>
              <a:rPr lang="en-US" sz="3399">
                <a:solidFill>
                  <a:srgbClr val="000000"/>
                </a:solidFill>
                <a:latin typeface="Canva Sans Bold"/>
              </a:rPr>
              <a:t>Shreya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 </a:t>
            </a:r>
            <a:r>
              <a:rPr lang="en-US" sz="3399">
                <a:solidFill>
                  <a:srgbClr val="000000"/>
                </a:solidFill>
                <a:latin typeface="Canva Sans Bold"/>
              </a:rPr>
              <a:t>1NT21AD048</a:t>
            </a:r>
          </a:p>
          <a:p>
            <a:pPr algn="ctr"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Canva Sans Bold"/>
            </a:endParaR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 </a:t>
            </a:r>
            <a:r>
              <a:rPr lang="en-US" sz="3399">
                <a:solidFill>
                  <a:srgbClr val="2D3091"/>
                </a:solidFill>
                <a:latin typeface="Canva Sans Bold"/>
              </a:rPr>
              <a:t>Name of the Course Instructor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  Dr Meenakshi</a:t>
            </a:r>
          </a:p>
          <a:p>
            <a:pPr algn="ctr">
              <a:lnSpc>
                <a:spcPts val="4759"/>
              </a:lnSpc>
              <a:spcBef>
                <a:spcPct val="0"/>
              </a:spcBef>
            </a:pPr>
            <a:endParaRPr lang="en-US" sz="3399">
              <a:solidFill>
                <a:srgbClr val="000000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1945" b="1299"/>
          <a:stretch>
            <a:fillRect/>
          </a:stretch>
        </p:blipFill>
        <p:spPr>
          <a:xfrm>
            <a:off x="1338626" y="1319978"/>
            <a:ext cx="15920674" cy="866681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038600" y="41088"/>
            <a:ext cx="9372600" cy="11503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310"/>
              </a:lnSpc>
              <a:spcBef>
                <a:spcPct val="0"/>
              </a:spcBef>
            </a:pPr>
            <a:r>
              <a:rPr lang="en-US" sz="6650" dirty="0">
                <a:solidFill>
                  <a:srgbClr val="000000"/>
                </a:solidFill>
                <a:latin typeface="ITC Bauhaus Bold"/>
              </a:rPr>
              <a:t>Demo video of code</a:t>
            </a:r>
            <a:r>
              <a:rPr lang="en-US" sz="6650" dirty="0">
                <a:solidFill>
                  <a:srgbClr val="000000"/>
                </a:solidFill>
                <a:latin typeface="ITC Bauhaus Light"/>
              </a:rPr>
              <a:t>: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363940" y="44492"/>
            <a:ext cx="10042327" cy="1278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10"/>
              </a:lnSpc>
              <a:spcBef>
                <a:spcPct val="0"/>
              </a:spcBef>
            </a:pPr>
            <a:r>
              <a:rPr lang="en-US" sz="6650">
                <a:solidFill>
                  <a:srgbClr val="000000"/>
                </a:solidFill>
                <a:latin typeface="ITC Bauhaus Bold"/>
              </a:rPr>
              <a:t>References and Github link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1659981"/>
            <a:ext cx="10188298" cy="1074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58496" lvl="1" indent="-329248" algn="ctr">
              <a:lnSpc>
                <a:spcPts val="4270"/>
              </a:lnSpc>
              <a:spcBef>
                <a:spcPct val="0"/>
              </a:spcBef>
              <a:buAutoNum type="arabicPeriod"/>
            </a:pPr>
            <a:endParaRPr lang="en-US" sz="3050" dirty="0">
              <a:solidFill>
                <a:srgbClr val="000000"/>
              </a:solidFill>
              <a:latin typeface="Poppins"/>
            </a:endParaRPr>
          </a:p>
          <a:p>
            <a:pPr marL="658496" lvl="1" indent="-329248" algn="ctr">
              <a:lnSpc>
                <a:spcPts val="4270"/>
              </a:lnSpc>
              <a:spcBef>
                <a:spcPct val="0"/>
              </a:spcBef>
              <a:buAutoNum type="arabicPeriod"/>
            </a:pPr>
            <a:r>
              <a:rPr lang="en-US" sz="3050" dirty="0">
                <a:solidFill>
                  <a:srgbClr val="000000"/>
                </a:solidFill>
                <a:latin typeface="Poppins"/>
              </a:rPr>
              <a:t> https://www.youtube.com/watch?v=lEzzgLh_SFA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38276" y="2535011"/>
            <a:ext cx="10328792" cy="1074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0"/>
              </a:lnSpc>
              <a:spcBef>
                <a:spcPct val="0"/>
              </a:spcBef>
            </a:pPr>
            <a:endParaRPr lang="en-US" sz="3050" dirty="0">
              <a:solidFill>
                <a:srgbClr val="000000"/>
              </a:solidFill>
              <a:latin typeface="Poppins"/>
            </a:endParaRPr>
          </a:p>
          <a:p>
            <a:pPr algn="ctr">
              <a:lnSpc>
                <a:spcPts val="4270"/>
              </a:lnSpc>
              <a:spcBef>
                <a:spcPct val="0"/>
              </a:spcBef>
            </a:pPr>
            <a:r>
              <a:rPr lang="en-US" sz="3050" dirty="0">
                <a:solidFill>
                  <a:srgbClr val="000000"/>
                </a:solidFill>
                <a:latin typeface="Poppins"/>
              </a:rPr>
              <a:t>2. https://www.youtube.com/watch?v=G5ah0QqkUgE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3410041"/>
            <a:ext cx="16230600" cy="1625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0"/>
              </a:lnSpc>
              <a:spcBef>
                <a:spcPct val="0"/>
              </a:spcBef>
            </a:pPr>
            <a:endParaRPr lang="en-US" sz="3050" dirty="0">
              <a:solidFill>
                <a:srgbClr val="000000"/>
              </a:solidFill>
              <a:latin typeface="Poppins"/>
            </a:endParaRPr>
          </a:p>
          <a:p>
            <a:pPr algn="ctr">
              <a:lnSpc>
                <a:spcPts val="4270"/>
              </a:lnSpc>
              <a:spcBef>
                <a:spcPct val="0"/>
              </a:spcBef>
            </a:pPr>
            <a:r>
              <a:rPr lang="en-US" sz="3050" dirty="0">
                <a:solidFill>
                  <a:srgbClr val="000000"/>
                </a:solidFill>
                <a:latin typeface="Poppins"/>
              </a:rPr>
              <a:t>3. https://towardsdatascience.com/skip-gram-nlp-context-words-prediction-algorithm-5bbf34f84e0c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38276" y="4563110"/>
            <a:ext cx="2042755" cy="1625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0"/>
              </a:lnSpc>
            </a:pPr>
            <a:endParaRPr lang="en-US" sz="3050" dirty="0">
              <a:solidFill>
                <a:srgbClr val="000000"/>
              </a:solidFill>
              <a:latin typeface="Poppins"/>
            </a:endParaRPr>
          </a:p>
          <a:p>
            <a:pPr algn="ctr">
              <a:lnSpc>
                <a:spcPts val="4270"/>
              </a:lnSpc>
            </a:pPr>
            <a:r>
              <a:rPr lang="en-US" sz="3050" dirty="0">
                <a:solidFill>
                  <a:srgbClr val="000000"/>
                </a:solidFill>
                <a:latin typeface="Poppins"/>
              </a:rPr>
              <a:t>4. </a:t>
            </a:r>
            <a:r>
              <a:rPr lang="en-US" sz="3050" dirty="0" err="1">
                <a:solidFill>
                  <a:srgbClr val="000000"/>
                </a:solidFill>
                <a:latin typeface="Poppins"/>
              </a:rPr>
              <a:t>Chatgpt</a:t>
            </a:r>
            <a:endParaRPr lang="en-US" sz="3050" dirty="0">
              <a:solidFill>
                <a:srgbClr val="000000"/>
              </a:solidFill>
              <a:latin typeface="Poppins"/>
            </a:endParaRPr>
          </a:p>
          <a:p>
            <a:pPr algn="ctr">
              <a:lnSpc>
                <a:spcPts val="4270"/>
              </a:lnSpc>
              <a:spcBef>
                <a:spcPct val="0"/>
              </a:spcBef>
            </a:pPr>
            <a:endParaRPr lang="en-US" sz="3050" dirty="0">
              <a:solidFill>
                <a:srgbClr val="000000"/>
              </a:solidFill>
              <a:latin typeface="Poppi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5592483"/>
            <a:ext cx="301853" cy="30185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6298342"/>
            <a:ext cx="301853" cy="30185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7004201"/>
            <a:ext cx="301853" cy="301853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28700" y="7710061"/>
            <a:ext cx="301853" cy="301853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7113663" y="7710061"/>
            <a:ext cx="301853" cy="301853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7113663" y="5592483"/>
            <a:ext cx="301853" cy="301853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7113663" y="6298342"/>
            <a:ext cx="301853" cy="301853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7113663" y="7004201"/>
            <a:ext cx="301853" cy="301853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26" name="Freeform 26"/>
          <p:cNvSpPr/>
          <p:nvPr/>
        </p:nvSpPr>
        <p:spPr>
          <a:xfrm>
            <a:off x="12955988" y="-9526"/>
            <a:ext cx="5366982" cy="10296525"/>
          </a:xfrm>
          <a:custGeom>
            <a:avLst/>
            <a:gdLst/>
            <a:ahLst/>
            <a:cxnLst/>
            <a:rect l="l" t="t" r="r" b="b"/>
            <a:pathLst>
              <a:path w="10083428" h="7435160">
                <a:moveTo>
                  <a:pt x="0" y="0"/>
                </a:moveTo>
                <a:lnTo>
                  <a:pt x="10083428" y="0"/>
                </a:lnTo>
                <a:lnTo>
                  <a:pt x="10083428" y="7435159"/>
                </a:lnTo>
                <a:lnTo>
                  <a:pt x="0" y="74351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110" b="-5713"/>
            </a:stretch>
          </a:blipFill>
        </p:spPr>
      </p:sp>
      <p:sp>
        <p:nvSpPr>
          <p:cNvPr id="27" name="TextBox 27"/>
          <p:cNvSpPr txBox="1"/>
          <p:nvPr/>
        </p:nvSpPr>
        <p:spPr>
          <a:xfrm>
            <a:off x="1028700" y="2556068"/>
            <a:ext cx="8164407" cy="2491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841"/>
              </a:lnSpc>
            </a:pPr>
            <a:r>
              <a:rPr lang="en-US" sz="9406">
                <a:solidFill>
                  <a:srgbClr val="000000"/>
                </a:solidFill>
                <a:latin typeface="ITC Bauhaus Bold"/>
              </a:rPr>
              <a:t>Table</a:t>
            </a:r>
          </a:p>
          <a:p>
            <a:pPr>
              <a:lnSpc>
                <a:spcPts val="8841"/>
              </a:lnSpc>
            </a:pPr>
            <a:r>
              <a:rPr lang="en-US" sz="9406">
                <a:solidFill>
                  <a:srgbClr val="000000"/>
                </a:solidFill>
                <a:latin typeface="ITC Bauhaus Bold"/>
              </a:rPr>
              <a:t>of Content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39238" y="4874420"/>
            <a:ext cx="9525" cy="442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4"/>
              </a:lnSpc>
              <a:spcBef>
                <a:spcPct val="0"/>
              </a:spcBef>
            </a:pPr>
            <a:endParaRPr/>
          </a:p>
        </p:txBody>
      </p:sp>
      <p:sp>
        <p:nvSpPr>
          <p:cNvPr id="29" name="TextBox 29"/>
          <p:cNvSpPr txBox="1"/>
          <p:nvPr/>
        </p:nvSpPr>
        <p:spPr>
          <a:xfrm>
            <a:off x="1432357" y="5352770"/>
            <a:ext cx="5366981" cy="541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4"/>
              </a:lnSpc>
              <a:spcBef>
                <a:spcPct val="0"/>
              </a:spcBef>
            </a:pPr>
            <a:r>
              <a:rPr lang="en-US" sz="3053">
                <a:solidFill>
                  <a:srgbClr val="000000"/>
                </a:solidFill>
                <a:latin typeface="Poppins"/>
              </a:rPr>
              <a:t>Introduction and Motivation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508995" y="6135578"/>
            <a:ext cx="5366981" cy="541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0"/>
              </a:lnSpc>
              <a:spcBef>
                <a:spcPct val="0"/>
              </a:spcBef>
            </a:pPr>
            <a:r>
              <a:rPr lang="en-US" sz="3050">
                <a:solidFill>
                  <a:srgbClr val="000000"/>
                </a:solidFill>
                <a:latin typeface="Poppins"/>
              </a:rPr>
              <a:t>Methodology and 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5110904" y="6135578"/>
            <a:ext cx="1921907" cy="541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0"/>
              </a:lnSpc>
              <a:spcBef>
                <a:spcPct val="0"/>
              </a:spcBef>
            </a:pPr>
            <a:r>
              <a:rPr lang="en-US" sz="3050">
                <a:solidFill>
                  <a:srgbClr val="000000"/>
                </a:solidFill>
                <a:latin typeface="Poppins"/>
              </a:rPr>
              <a:t>Approach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432357" y="6841438"/>
            <a:ext cx="1364218" cy="541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0"/>
              </a:lnSpc>
              <a:spcBef>
                <a:spcPct val="0"/>
              </a:spcBef>
            </a:pPr>
            <a:r>
              <a:rPr lang="en-US" sz="3050">
                <a:solidFill>
                  <a:srgbClr val="000000"/>
                </a:solidFill>
                <a:latin typeface="Poppins"/>
              </a:rPr>
              <a:t>Results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432357" y="7547297"/>
            <a:ext cx="1583888" cy="541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0"/>
              </a:lnSpc>
              <a:spcBef>
                <a:spcPct val="0"/>
              </a:spcBef>
            </a:pPr>
            <a:r>
              <a:rPr lang="en-US" sz="3050">
                <a:solidFill>
                  <a:srgbClr val="000000"/>
                </a:solidFill>
                <a:latin typeface="Poppins"/>
              </a:rPr>
              <a:t>Analysis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7571535" y="5352770"/>
            <a:ext cx="2166342" cy="541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0"/>
              </a:lnSpc>
              <a:spcBef>
                <a:spcPct val="0"/>
              </a:spcBef>
            </a:pPr>
            <a:r>
              <a:rPr lang="en-US" sz="3050">
                <a:solidFill>
                  <a:srgbClr val="000000"/>
                </a:solidFill>
                <a:latin typeface="Poppins"/>
              </a:rPr>
              <a:t>Conclusion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7571535" y="6160144"/>
            <a:ext cx="3243144" cy="541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0"/>
              </a:lnSpc>
              <a:spcBef>
                <a:spcPct val="0"/>
              </a:spcBef>
            </a:pPr>
            <a:r>
              <a:rPr lang="en-US" sz="3050">
                <a:solidFill>
                  <a:srgbClr val="000000"/>
                </a:solidFill>
                <a:latin typeface="Poppins"/>
              </a:rPr>
              <a:t>Future Directions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571535" y="6841438"/>
            <a:ext cx="5240179" cy="541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0"/>
              </a:lnSpc>
              <a:spcBef>
                <a:spcPct val="0"/>
              </a:spcBef>
            </a:pPr>
            <a:r>
              <a:rPr lang="en-US" sz="3050">
                <a:solidFill>
                  <a:srgbClr val="000000"/>
                </a:solidFill>
                <a:latin typeface="Poppins"/>
              </a:rPr>
              <a:t>Github link of PPT and code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7584632" y="7525968"/>
            <a:ext cx="2153245" cy="541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0"/>
              </a:lnSpc>
              <a:spcBef>
                <a:spcPct val="0"/>
              </a:spcBef>
            </a:pPr>
            <a:r>
              <a:rPr lang="en-US" sz="3050">
                <a:solidFill>
                  <a:srgbClr val="000000"/>
                </a:solidFill>
                <a:latin typeface="Poppins"/>
              </a:rPr>
              <a:t>References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046441" y="4585039"/>
            <a:ext cx="14623745" cy="5210744"/>
          </a:xfrm>
          <a:custGeom>
            <a:avLst/>
            <a:gdLst/>
            <a:ahLst/>
            <a:cxnLst/>
            <a:rect l="l" t="t" r="r" b="b"/>
            <a:pathLst>
              <a:path w="14623745" h="5210744">
                <a:moveTo>
                  <a:pt x="0" y="0"/>
                </a:moveTo>
                <a:lnTo>
                  <a:pt x="14623745" y="0"/>
                </a:lnTo>
                <a:lnTo>
                  <a:pt x="14623745" y="5210745"/>
                </a:lnTo>
                <a:lnTo>
                  <a:pt x="0" y="52107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514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43014" y="150495"/>
            <a:ext cx="16230600" cy="1594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89"/>
              </a:lnSpc>
              <a:spcBef>
                <a:spcPct val="0"/>
              </a:spcBef>
            </a:pPr>
            <a:r>
              <a:rPr lang="en-US" sz="4349">
                <a:solidFill>
                  <a:srgbClr val="000000"/>
                </a:solidFill>
                <a:latin typeface="ITC Bauhaus Bold"/>
              </a:rPr>
              <a:t>Introduction to Skip Gram Architecture and Motivation for Using Skip Gram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909785"/>
            <a:ext cx="18288000" cy="2675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0"/>
              </a:lnSpc>
            </a:pPr>
            <a:r>
              <a:rPr lang="en-US" sz="3050">
                <a:solidFill>
                  <a:srgbClr val="000000"/>
                </a:solidFill>
                <a:latin typeface="Poppins"/>
              </a:rPr>
              <a:t>The Skip-gram architecture is a fundamental component of word embedding models, particularly popularized by the Word2Vec algorithm developed by researchers at Google. Word embeddings are dense vector representations of words in a continuous vector space, where words with similar meanings are represented by vectors that are close together.</a:t>
            </a:r>
          </a:p>
          <a:p>
            <a:pPr algn="ctr">
              <a:lnSpc>
                <a:spcPts val="4270"/>
              </a:lnSpc>
              <a:spcBef>
                <a:spcPct val="0"/>
              </a:spcBef>
            </a:pPr>
            <a:endParaRPr lang="en-US" sz="3050">
              <a:solidFill>
                <a:srgbClr val="000000"/>
              </a:solidFill>
              <a:latin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388006" y="1"/>
            <a:ext cx="3899994" cy="10287000"/>
          </a:xfrm>
          <a:custGeom>
            <a:avLst/>
            <a:gdLst/>
            <a:ahLst/>
            <a:cxnLst/>
            <a:rect l="l" t="t" r="r" b="b"/>
            <a:pathLst>
              <a:path w="3899994" h="10447735">
                <a:moveTo>
                  <a:pt x="0" y="0"/>
                </a:moveTo>
                <a:lnTo>
                  <a:pt x="3899994" y="0"/>
                </a:lnTo>
                <a:lnTo>
                  <a:pt x="3899994" y="10447735"/>
                </a:lnTo>
                <a:lnTo>
                  <a:pt x="0" y="104477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50" r="-17675" b="-3287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296158" y="100965"/>
            <a:ext cx="10239873" cy="1278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09"/>
              </a:lnSpc>
              <a:spcBef>
                <a:spcPct val="0"/>
              </a:spcBef>
            </a:pPr>
            <a:r>
              <a:rPr lang="en-US" sz="6649">
                <a:solidFill>
                  <a:srgbClr val="000000"/>
                </a:solidFill>
                <a:latin typeface="ITC Bauhaus Bold"/>
              </a:rPr>
              <a:t>Methodology of Skip Gram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8361" y="1508445"/>
            <a:ext cx="14365248" cy="6409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0"/>
              </a:lnSpc>
            </a:pPr>
            <a:r>
              <a:rPr lang="en-US" sz="3050">
                <a:solidFill>
                  <a:srgbClr val="000000"/>
                </a:solidFill>
                <a:latin typeface="Poppins Bold"/>
              </a:rPr>
              <a:t>1.Data Collection: </a:t>
            </a:r>
            <a:r>
              <a:rPr lang="en-US" sz="3050">
                <a:solidFill>
                  <a:srgbClr val="000000"/>
                </a:solidFill>
                <a:latin typeface="Poppins"/>
              </a:rPr>
              <a:t>Gather a large corpus of text data from diverse soWord</a:t>
            </a:r>
          </a:p>
          <a:p>
            <a:pPr algn="ctr">
              <a:lnSpc>
                <a:spcPts val="4270"/>
              </a:lnSpc>
            </a:pPr>
            <a:endParaRPr lang="en-US" sz="3050">
              <a:solidFill>
                <a:srgbClr val="000000"/>
              </a:solidFill>
              <a:latin typeface="Poppins"/>
            </a:endParaRPr>
          </a:p>
          <a:p>
            <a:pPr algn="ctr">
              <a:lnSpc>
                <a:spcPts val="4270"/>
              </a:lnSpc>
            </a:pPr>
            <a:r>
              <a:rPr lang="en-US" sz="305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3050">
                <a:solidFill>
                  <a:srgbClr val="000000"/>
                </a:solidFill>
                <a:latin typeface="Poppins Bold"/>
              </a:rPr>
              <a:t>2.Embedding:</a:t>
            </a:r>
            <a:r>
              <a:rPr lang="en-US" sz="3050">
                <a:solidFill>
                  <a:srgbClr val="000000"/>
                </a:solidFill>
                <a:latin typeface="Poppins"/>
              </a:rPr>
              <a:t> Convert words into vectors using techniques like Word2Vec</a:t>
            </a:r>
          </a:p>
          <a:p>
            <a:pPr algn="ctr">
              <a:lnSpc>
                <a:spcPts val="4270"/>
              </a:lnSpc>
            </a:pPr>
            <a:r>
              <a:rPr lang="en-US" sz="3050">
                <a:solidFill>
                  <a:srgbClr val="000000"/>
                </a:solidFill>
                <a:latin typeface="Poppins"/>
              </a:rPr>
              <a:t>.</a:t>
            </a:r>
          </a:p>
          <a:p>
            <a:pPr algn="ctr">
              <a:lnSpc>
                <a:spcPts val="4270"/>
              </a:lnSpc>
            </a:pPr>
            <a:r>
              <a:rPr lang="en-US" sz="3050">
                <a:solidFill>
                  <a:srgbClr val="000000"/>
                </a:solidFill>
                <a:latin typeface="Poppins Bold"/>
              </a:rPr>
              <a:t>3.Training the Model:</a:t>
            </a:r>
            <a:r>
              <a:rPr lang="en-US" sz="3050">
                <a:solidFill>
                  <a:srgbClr val="000000"/>
                </a:solidFill>
                <a:latin typeface="Poppins"/>
              </a:rPr>
              <a:t> Utilize neural networks to train the skip-gram model</a:t>
            </a:r>
          </a:p>
          <a:p>
            <a:pPr algn="ctr">
              <a:lnSpc>
                <a:spcPts val="4270"/>
              </a:lnSpc>
            </a:pPr>
            <a:r>
              <a:rPr lang="en-US" sz="3050">
                <a:solidFill>
                  <a:srgbClr val="000000"/>
                </a:solidFill>
                <a:latin typeface="Poppins"/>
              </a:rPr>
              <a:t> for learning word representations.</a:t>
            </a:r>
          </a:p>
          <a:p>
            <a:pPr algn="ctr">
              <a:lnSpc>
                <a:spcPts val="4270"/>
              </a:lnSpc>
            </a:pPr>
            <a:endParaRPr lang="en-US" sz="3050">
              <a:solidFill>
                <a:srgbClr val="000000"/>
              </a:solidFill>
              <a:latin typeface="Poppins"/>
            </a:endParaRPr>
          </a:p>
          <a:p>
            <a:pPr algn="ctr">
              <a:lnSpc>
                <a:spcPts val="4270"/>
              </a:lnSpc>
            </a:pPr>
            <a:endParaRPr lang="en-US" sz="3050">
              <a:solidFill>
                <a:srgbClr val="000000"/>
              </a:solidFill>
              <a:latin typeface="Poppins"/>
            </a:endParaRPr>
          </a:p>
          <a:p>
            <a:pPr algn="ctr">
              <a:lnSpc>
                <a:spcPts val="4270"/>
              </a:lnSpc>
            </a:pPr>
            <a:endParaRPr lang="en-US" sz="3050">
              <a:solidFill>
                <a:srgbClr val="000000"/>
              </a:solidFill>
              <a:latin typeface="Poppins"/>
            </a:endParaRPr>
          </a:p>
          <a:p>
            <a:pPr algn="ctr">
              <a:lnSpc>
                <a:spcPts val="4270"/>
              </a:lnSpc>
            </a:pPr>
            <a:endParaRPr lang="en-US" sz="3050">
              <a:solidFill>
                <a:srgbClr val="000000"/>
              </a:solidFill>
              <a:latin typeface="Poppins"/>
            </a:endParaRPr>
          </a:p>
          <a:p>
            <a:pPr algn="ctr">
              <a:lnSpc>
                <a:spcPts val="4270"/>
              </a:lnSpc>
            </a:pPr>
            <a:endParaRPr lang="en-US" sz="3050">
              <a:solidFill>
                <a:srgbClr val="000000"/>
              </a:solidFill>
              <a:latin typeface="Poppins"/>
            </a:endParaRPr>
          </a:p>
          <a:p>
            <a:pPr algn="ctr">
              <a:lnSpc>
                <a:spcPts val="4270"/>
              </a:lnSpc>
              <a:spcBef>
                <a:spcPct val="0"/>
              </a:spcBef>
            </a:pPr>
            <a:endParaRPr lang="en-US" sz="3050">
              <a:solidFill>
                <a:srgbClr val="000000"/>
              </a:solidFill>
              <a:latin typeface="Poppi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657281" y="7070410"/>
            <a:ext cx="13737313" cy="1608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0"/>
              </a:lnSpc>
              <a:spcBef>
                <a:spcPct val="0"/>
              </a:spcBef>
            </a:pPr>
            <a:r>
              <a:rPr lang="en-US" sz="3050">
                <a:solidFill>
                  <a:srgbClr val="000000"/>
                </a:solidFill>
                <a:latin typeface="Poppins Bold"/>
              </a:rPr>
              <a:t>5.Fine-tuning:</a:t>
            </a:r>
            <a:r>
              <a:rPr lang="en-US" sz="3050">
                <a:solidFill>
                  <a:srgbClr val="000000"/>
                </a:solidFill>
                <a:latin typeface="Poppins"/>
              </a:rPr>
              <a:t> Depending on the specific requirements, the learned </a:t>
            </a:r>
          </a:p>
          <a:p>
            <a:pPr algn="ctr">
              <a:lnSpc>
                <a:spcPts val="4270"/>
              </a:lnSpc>
              <a:spcBef>
                <a:spcPct val="0"/>
              </a:spcBef>
            </a:pPr>
            <a:r>
              <a:rPr lang="en-US" sz="3050">
                <a:solidFill>
                  <a:srgbClr val="000000"/>
                </a:solidFill>
                <a:latin typeface="Poppins"/>
              </a:rPr>
              <a:t>embeddings can be further fine-tuned on a downstream task-specific </a:t>
            </a:r>
          </a:p>
          <a:p>
            <a:pPr algn="ctr">
              <a:lnSpc>
                <a:spcPts val="4270"/>
              </a:lnSpc>
              <a:spcBef>
                <a:spcPct val="0"/>
              </a:spcBef>
            </a:pPr>
            <a:r>
              <a:rPr lang="en-US" sz="3050">
                <a:solidFill>
                  <a:srgbClr val="000000"/>
                </a:solidFill>
                <a:latin typeface="Poppins"/>
              </a:rPr>
              <a:t>dataset to enhance performance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0" y="5138143"/>
            <a:ext cx="14452283" cy="2141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0"/>
              </a:lnSpc>
              <a:spcBef>
                <a:spcPct val="0"/>
              </a:spcBef>
            </a:pPr>
            <a:r>
              <a:rPr lang="en-US" sz="3050">
                <a:solidFill>
                  <a:srgbClr val="000000"/>
                </a:solidFill>
                <a:latin typeface="Poppins Bold"/>
              </a:rPr>
              <a:t>4.Evaluation:</a:t>
            </a:r>
            <a:r>
              <a:rPr lang="en-US" sz="3050">
                <a:solidFill>
                  <a:srgbClr val="000000"/>
                </a:solidFill>
                <a:latin typeface="Poppins"/>
              </a:rPr>
              <a:t> The quality of the learned word embeddings can be </a:t>
            </a:r>
          </a:p>
          <a:p>
            <a:pPr algn="ctr">
              <a:lnSpc>
                <a:spcPts val="4270"/>
              </a:lnSpc>
              <a:spcBef>
                <a:spcPct val="0"/>
              </a:spcBef>
            </a:pPr>
            <a:r>
              <a:rPr lang="en-US" sz="3050">
                <a:solidFill>
                  <a:srgbClr val="000000"/>
                </a:solidFill>
                <a:latin typeface="Poppins"/>
              </a:rPr>
              <a:t>evaluated using various tasks such as word similarity, analogy completion,</a:t>
            </a:r>
          </a:p>
          <a:p>
            <a:pPr algn="ctr">
              <a:lnSpc>
                <a:spcPts val="4270"/>
              </a:lnSpc>
              <a:spcBef>
                <a:spcPct val="0"/>
              </a:spcBef>
            </a:pPr>
            <a:r>
              <a:rPr lang="en-US" sz="3050">
                <a:solidFill>
                  <a:srgbClr val="000000"/>
                </a:solidFill>
                <a:latin typeface="Poppins"/>
              </a:rPr>
              <a:t> or downstream NLP tasks like text classification or sentiment analysis.</a:t>
            </a:r>
          </a:p>
          <a:p>
            <a:pPr algn="ctr">
              <a:lnSpc>
                <a:spcPts val="4270"/>
              </a:lnSpc>
              <a:spcBef>
                <a:spcPct val="0"/>
              </a:spcBef>
            </a:pPr>
            <a:endParaRPr lang="en-US" sz="3050">
              <a:solidFill>
                <a:srgbClr val="000000"/>
              </a:solidFill>
              <a:latin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06311" y="1451014"/>
            <a:ext cx="12568551" cy="8595051"/>
          </a:xfrm>
          <a:custGeom>
            <a:avLst/>
            <a:gdLst/>
            <a:ahLst/>
            <a:cxnLst/>
            <a:rect l="l" t="t" r="r" b="b"/>
            <a:pathLst>
              <a:path w="12568551" h="8595051">
                <a:moveTo>
                  <a:pt x="0" y="0"/>
                </a:moveTo>
                <a:lnTo>
                  <a:pt x="12568551" y="0"/>
                </a:lnTo>
                <a:lnTo>
                  <a:pt x="12568551" y="8595051"/>
                </a:lnTo>
                <a:lnTo>
                  <a:pt x="0" y="85950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761" b="-294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187339" y="1265755"/>
            <a:ext cx="5100662" cy="9021245"/>
          </a:xfrm>
          <a:custGeom>
            <a:avLst/>
            <a:gdLst/>
            <a:ahLst/>
            <a:cxnLst/>
            <a:rect l="l" t="t" r="r" b="b"/>
            <a:pathLst>
              <a:path w="9504389" h="9287039">
                <a:moveTo>
                  <a:pt x="0" y="0"/>
                </a:moveTo>
                <a:lnTo>
                  <a:pt x="9504389" y="0"/>
                </a:lnTo>
                <a:lnTo>
                  <a:pt x="9504389" y="9287039"/>
                </a:lnTo>
                <a:lnTo>
                  <a:pt x="0" y="92870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4277" r="-34277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806311" y="172124"/>
            <a:ext cx="16452989" cy="1278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10"/>
              </a:lnSpc>
              <a:spcBef>
                <a:spcPct val="0"/>
              </a:spcBef>
            </a:pPr>
            <a:r>
              <a:rPr lang="en-US" sz="6650">
                <a:solidFill>
                  <a:srgbClr val="000000"/>
                </a:solidFill>
                <a:latin typeface="ITC Bauhaus Bold"/>
              </a:rPr>
              <a:t>Approach for Implementing Skip Gram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970555" y="0"/>
            <a:ext cx="4580655" cy="10287000"/>
          </a:xfrm>
          <a:custGeom>
            <a:avLst/>
            <a:gdLst/>
            <a:ahLst/>
            <a:cxnLst/>
            <a:rect l="l" t="t" r="r" b="b"/>
            <a:pathLst>
              <a:path w="4580655" h="10519703">
                <a:moveTo>
                  <a:pt x="0" y="0"/>
                </a:moveTo>
                <a:lnTo>
                  <a:pt x="4580655" y="0"/>
                </a:lnTo>
                <a:lnTo>
                  <a:pt x="4580655" y="10519703"/>
                </a:lnTo>
                <a:lnTo>
                  <a:pt x="0" y="105197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56" r="-3673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-65567"/>
            <a:ext cx="10324386" cy="1278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09"/>
              </a:lnSpc>
              <a:spcBef>
                <a:spcPct val="0"/>
              </a:spcBef>
            </a:pPr>
            <a:r>
              <a:rPr lang="en-US" sz="6649">
                <a:solidFill>
                  <a:srgbClr val="000000"/>
                </a:solidFill>
                <a:latin typeface="ITC Bauhaus Bold"/>
              </a:rPr>
              <a:t>Results of Skip Gram Model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0735" y="1427579"/>
            <a:ext cx="13420845" cy="2728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0"/>
              </a:lnSpc>
            </a:pPr>
            <a:endParaRPr lang="en-US" sz="3050" dirty="0">
              <a:solidFill>
                <a:srgbClr val="000000"/>
              </a:solidFill>
              <a:latin typeface="Poppins"/>
            </a:endParaRPr>
          </a:p>
          <a:p>
            <a:pPr algn="ctr">
              <a:lnSpc>
                <a:spcPts val="4270"/>
              </a:lnSpc>
            </a:pPr>
            <a:endParaRPr lang="en-US" sz="3050" dirty="0">
              <a:solidFill>
                <a:srgbClr val="000000"/>
              </a:solidFill>
              <a:latin typeface="Poppins"/>
            </a:endParaRPr>
          </a:p>
          <a:p>
            <a:pPr algn="ctr">
              <a:lnSpc>
                <a:spcPts val="4270"/>
              </a:lnSpc>
            </a:pPr>
            <a:r>
              <a:rPr lang="en-US" sz="3050" dirty="0">
                <a:solidFill>
                  <a:srgbClr val="000000"/>
                </a:solidFill>
                <a:latin typeface="Poppins"/>
              </a:rPr>
              <a:t>The skip-gram model generates high-quality word embeddings with </a:t>
            </a:r>
          </a:p>
          <a:p>
            <a:pPr algn="ctr">
              <a:lnSpc>
                <a:spcPts val="4270"/>
              </a:lnSpc>
            </a:pPr>
            <a:r>
              <a:rPr lang="en-US" sz="3050" dirty="0">
                <a:solidFill>
                  <a:srgbClr val="000000"/>
                </a:solidFill>
                <a:latin typeface="Poppins"/>
              </a:rPr>
              <a:t>rich semantic information.</a:t>
            </a:r>
          </a:p>
          <a:p>
            <a:pPr algn="ctr">
              <a:lnSpc>
                <a:spcPts val="4270"/>
              </a:lnSpc>
              <a:spcBef>
                <a:spcPct val="0"/>
              </a:spcBef>
            </a:pPr>
            <a:endParaRPr lang="en-US" sz="3050" dirty="0">
              <a:solidFill>
                <a:srgbClr val="000000"/>
              </a:solidFill>
              <a:latin typeface="Poppi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60735" y="2950308"/>
            <a:ext cx="13970555" cy="2728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0"/>
              </a:lnSpc>
            </a:pPr>
            <a:endParaRPr lang="en-US" sz="3050" dirty="0">
              <a:solidFill>
                <a:srgbClr val="000000"/>
              </a:solidFill>
              <a:latin typeface="Poppins"/>
            </a:endParaRPr>
          </a:p>
          <a:p>
            <a:pPr algn="ctr">
              <a:lnSpc>
                <a:spcPts val="4270"/>
              </a:lnSpc>
            </a:pPr>
            <a:endParaRPr lang="en-US" sz="3050" dirty="0">
              <a:solidFill>
                <a:srgbClr val="000000"/>
              </a:solidFill>
              <a:latin typeface="Poppins"/>
            </a:endParaRPr>
          </a:p>
          <a:p>
            <a:pPr algn="ctr">
              <a:lnSpc>
                <a:spcPts val="4270"/>
              </a:lnSpc>
            </a:pPr>
            <a:r>
              <a:rPr lang="en-US" sz="3050" dirty="0">
                <a:solidFill>
                  <a:srgbClr val="000000"/>
                </a:solidFill>
                <a:latin typeface="Poppins"/>
              </a:rPr>
              <a:t>It successfully captures word relationships and demonstrates improved </a:t>
            </a:r>
          </a:p>
          <a:p>
            <a:pPr algn="ctr">
              <a:lnSpc>
                <a:spcPts val="4270"/>
              </a:lnSpc>
            </a:pPr>
            <a:r>
              <a:rPr lang="en-US" sz="3050" dirty="0">
                <a:solidFill>
                  <a:srgbClr val="000000"/>
                </a:solidFill>
                <a:latin typeface="Poppins"/>
              </a:rPr>
              <a:t>performance in various natural language processing tasks.</a:t>
            </a:r>
          </a:p>
          <a:p>
            <a:pPr algn="ctr">
              <a:lnSpc>
                <a:spcPts val="4270"/>
              </a:lnSpc>
              <a:spcBef>
                <a:spcPct val="0"/>
              </a:spcBef>
            </a:pPr>
            <a:endParaRPr lang="en-US" sz="3050" dirty="0">
              <a:solidFill>
                <a:srgbClr val="000000"/>
              </a:solidFill>
              <a:latin typeface="Poppi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60735" y="4473038"/>
            <a:ext cx="13157478" cy="2728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0"/>
              </a:lnSpc>
            </a:pPr>
            <a:endParaRPr lang="en-US" sz="3050" dirty="0">
              <a:solidFill>
                <a:srgbClr val="000000"/>
              </a:solidFill>
              <a:latin typeface="Poppins"/>
            </a:endParaRPr>
          </a:p>
          <a:p>
            <a:pPr algn="ctr">
              <a:lnSpc>
                <a:spcPts val="4270"/>
              </a:lnSpc>
            </a:pPr>
            <a:endParaRPr lang="en-US" sz="3050" dirty="0">
              <a:solidFill>
                <a:srgbClr val="000000"/>
              </a:solidFill>
              <a:latin typeface="Poppins"/>
            </a:endParaRPr>
          </a:p>
          <a:p>
            <a:pPr algn="ctr">
              <a:lnSpc>
                <a:spcPts val="4270"/>
              </a:lnSpc>
            </a:pPr>
            <a:r>
              <a:rPr lang="en-US" sz="3050" dirty="0">
                <a:solidFill>
                  <a:srgbClr val="000000"/>
                </a:solidFill>
                <a:latin typeface="Poppins"/>
              </a:rPr>
              <a:t>The embeddings were versatile, enabling effective representation of</a:t>
            </a:r>
          </a:p>
          <a:p>
            <a:pPr algn="ctr">
              <a:lnSpc>
                <a:spcPts val="4270"/>
              </a:lnSpc>
            </a:pPr>
            <a:r>
              <a:rPr lang="en-US" sz="3050" dirty="0">
                <a:solidFill>
                  <a:srgbClr val="000000"/>
                </a:solidFill>
                <a:latin typeface="Poppins"/>
              </a:rPr>
              <a:t> diverse linguistic features.</a:t>
            </a:r>
          </a:p>
          <a:p>
            <a:pPr algn="ctr">
              <a:lnSpc>
                <a:spcPts val="4270"/>
              </a:lnSpc>
              <a:spcBef>
                <a:spcPct val="0"/>
              </a:spcBef>
            </a:pPr>
            <a:endParaRPr lang="en-US" sz="3050" dirty="0">
              <a:solidFill>
                <a:srgbClr val="000000"/>
              </a:solidFill>
              <a:latin typeface="Poppi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60735" y="5995768"/>
            <a:ext cx="13549551" cy="2728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0"/>
              </a:lnSpc>
            </a:pPr>
            <a:r>
              <a:rPr lang="en-US" sz="3050" dirty="0">
                <a:solidFill>
                  <a:srgbClr val="000000"/>
                </a:solidFill>
                <a:latin typeface="Poppins"/>
              </a:rPr>
              <a:t> </a:t>
            </a:r>
          </a:p>
          <a:p>
            <a:pPr algn="ctr">
              <a:lnSpc>
                <a:spcPts val="4270"/>
              </a:lnSpc>
            </a:pPr>
            <a:endParaRPr lang="en-US" sz="3050" dirty="0">
              <a:solidFill>
                <a:srgbClr val="000000"/>
              </a:solidFill>
              <a:latin typeface="Poppins"/>
            </a:endParaRPr>
          </a:p>
          <a:p>
            <a:pPr algn="ctr">
              <a:lnSpc>
                <a:spcPts val="4270"/>
              </a:lnSpc>
            </a:pPr>
            <a:r>
              <a:rPr lang="en-US" sz="3050" dirty="0">
                <a:solidFill>
                  <a:srgbClr val="000000"/>
                </a:solidFill>
                <a:latin typeface="Poppins"/>
              </a:rPr>
              <a:t>Skip-gram models can be pre-trained on large corpora and then fine</a:t>
            </a:r>
          </a:p>
          <a:p>
            <a:pPr algn="ctr">
              <a:lnSpc>
                <a:spcPts val="4270"/>
              </a:lnSpc>
            </a:pPr>
            <a:r>
              <a:rPr lang="en-US" sz="3050" dirty="0">
                <a:solidFill>
                  <a:srgbClr val="000000"/>
                </a:solidFill>
                <a:latin typeface="Poppins"/>
              </a:rPr>
              <a:t>tuned on specific tasks or datasets, which is a common practice in</a:t>
            </a:r>
          </a:p>
          <a:p>
            <a:pPr algn="ctr">
              <a:lnSpc>
                <a:spcPts val="4270"/>
              </a:lnSpc>
              <a:spcBef>
                <a:spcPct val="0"/>
              </a:spcBef>
            </a:pPr>
            <a:r>
              <a:rPr lang="en-US" sz="3050" dirty="0">
                <a:solidFill>
                  <a:srgbClr val="000000"/>
                </a:solidFill>
                <a:latin typeface="Poppins"/>
              </a:rPr>
              <a:t> transfer learning for NLP.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2095500"/>
            <a:ext cx="16230600" cy="7455940"/>
          </a:xfrm>
          <a:custGeom>
            <a:avLst/>
            <a:gdLst/>
            <a:ahLst/>
            <a:cxnLst/>
            <a:rect l="l" t="t" r="r" b="b"/>
            <a:pathLst>
              <a:path w="16230600" h="7455940">
                <a:moveTo>
                  <a:pt x="0" y="0"/>
                </a:moveTo>
                <a:lnTo>
                  <a:pt x="16230600" y="0"/>
                </a:lnTo>
                <a:lnTo>
                  <a:pt x="16230600" y="7455940"/>
                </a:lnTo>
                <a:lnTo>
                  <a:pt x="0" y="74559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41" t="-917" b="-917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621280" y="67878"/>
            <a:ext cx="13045440" cy="1278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10"/>
              </a:lnSpc>
              <a:spcBef>
                <a:spcPct val="0"/>
              </a:spcBef>
            </a:pPr>
            <a:r>
              <a:rPr lang="en-US" sz="6650">
                <a:solidFill>
                  <a:srgbClr val="000000"/>
                </a:solidFill>
                <a:latin typeface="ITC Bauhaus Bold"/>
              </a:rPr>
              <a:t>Analysis of Skip Gram Performance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749720"/>
            <a:ext cx="18288000" cy="6787560"/>
          </a:xfrm>
          <a:custGeom>
            <a:avLst/>
            <a:gdLst/>
            <a:ahLst/>
            <a:cxnLst/>
            <a:rect l="l" t="t" r="r" b="b"/>
            <a:pathLst>
              <a:path w="18288000" h="6787560">
                <a:moveTo>
                  <a:pt x="0" y="0"/>
                </a:moveTo>
                <a:lnTo>
                  <a:pt x="18288000" y="0"/>
                </a:lnTo>
                <a:lnTo>
                  <a:pt x="18288000" y="6787560"/>
                </a:lnTo>
                <a:lnTo>
                  <a:pt x="0" y="67875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31" t="-78" r="-227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633547" y="41088"/>
            <a:ext cx="10324386" cy="1278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10"/>
              </a:lnSpc>
              <a:spcBef>
                <a:spcPct val="0"/>
              </a:spcBef>
            </a:pPr>
            <a:r>
              <a:rPr lang="en-US" sz="6650">
                <a:solidFill>
                  <a:srgbClr val="000000"/>
                </a:solidFill>
                <a:latin typeface="ITC Bauhaus Bold"/>
              </a:rPr>
              <a:t>Conclusion and Key Findings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534292"/>
            <a:ext cx="16445953" cy="8393738"/>
          </a:xfrm>
          <a:custGeom>
            <a:avLst/>
            <a:gdLst/>
            <a:ahLst/>
            <a:cxnLst/>
            <a:rect l="l" t="t" r="r" b="b"/>
            <a:pathLst>
              <a:path w="16445953" h="8393738">
                <a:moveTo>
                  <a:pt x="0" y="0"/>
                </a:moveTo>
                <a:lnTo>
                  <a:pt x="16445953" y="0"/>
                </a:lnTo>
                <a:lnTo>
                  <a:pt x="16445953" y="8393739"/>
                </a:lnTo>
                <a:lnTo>
                  <a:pt x="0" y="83937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81" t="-2208" b="-174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372505" y="94667"/>
            <a:ext cx="11542991" cy="1278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10"/>
              </a:lnSpc>
              <a:spcBef>
                <a:spcPct val="0"/>
              </a:spcBef>
            </a:pPr>
            <a:r>
              <a:rPr lang="en-US" sz="6650">
                <a:solidFill>
                  <a:srgbClr val="000000"/>
                </a:solidFill>
                <a:latin typeface="ITC Bauhaus Bold"/>
              </a:rPr>
              <a:t>Future Directions for Skip Gram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391</Words>
  <Application>Microsoft Office PowerPoint</Application>
  <PresentationFormat>Custom</PresentationFormat>
  <Paragraphs>75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Poppins Bold</vt:lpstr>
      <vt:lpstr>Canva Sans Bold</vt:lpstr>
      <vt:lpstr>Canva Sans</vt:lpstr>
      <vt:lpstr>ITC Bauhaus Light</vt:lpstr>
      <vt:lpstr>Calibri</vt:lpstr>
      <vt:lpstr>Arial</vt:lpstr>
      <vt:lpstr>ITC Bauhaus Bold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Beige and Brown Beauty Fashion Style Proposal Presentation</dc:title>
  <cp:lastModifiedBy>Shreya Patil</cp:lastModifiedBy>
  <cp:revision>2</cp:revision>
  <dcterms:created xsi:type="dcterms:W3CDTF">2006-08-16T00:00:00Z</dcterms:created>
  <dcterms:modified xsi:type="dcterms:W3CDTF">2024-04-07T01:21:09Z</dcterms:modified>
  <dc:identifier>DAGBX3t-fa8</dc:identifier>
</cp:coreProperties>
</file>

<file path=docProps/thumbnail.jpeg>
</file>